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4-7.png>
</file>

<file path=ppt/media/image-4-8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image" Target="../media/image-4-8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819650" y="3427333"/>
            <a:ext cx="49911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Song Recommender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4556760" y="4454962"/>
            <a:ext cx="5516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Alex Ferrer | Minh Nguyen | Francisco Caupers</a:t>
            </a:r>
            <a:endParaRPr lang="en-US" sz="2187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5793" y="1038701"/>
            <a:ext cx="6461760" cy="6257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928"/>
              </a:lnSpc>
              <a:buNone/>
            </a:pPr>
            <a:r>
              <a:rPr lang="en-US" sz="394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Song Recommender Analysis</a:t>
            </a:r>
            <a:endParaRPr lang="en-US" sz="3942" dirty="0"/>
          </a:p>
        </p:txBody>
      </p:sp>
      <p:sp>
        <p:nvSpPr>
          <p:cNvPr id="6" name="Text 2"/>
          <p:cNvSpPr/>
          <p:nvPr/>
        </p:nvSpPr>
        <p:spPr>
          <a:xfrm>
            <a:off x="625793" y="1914763"/>
            <a:ext cx="7892415" cy="2670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02"/>
              </a:lnSpc>
              <a:buNone/>
            </a:pPr>
            <a:endParaRPr lang="en-US" sz="1314" dirty="0"/>
          </a:p>
        </p:txBody>
      </p:sp>
      <p:sp>
        <p:nvSpPr>
          <p:cNvPr id="7" name="Shape 3"/>
          <p:cNvSpPr/>
          <p:nvPr/>
        </p:nvSpPr>
        <p:spPr>
          <a:xfrm>
            <a:off x="838557" y="2369463"/>
            <a:ext cx="75009" cy="4821317"/>
          </a:xfrm>
          <a:prstGeom prst="roundRect">
            <a:avLst>
              <a:gd name="adj" fmla="val 133489"/>
            </a:avLst>
          </a:prstGeom>
          <a:solidFill>
            <a:srgbClr val="EEEFF5"/>
          </a:solidFill>
          <a:ln/>
        </p:spPr>
      </p:sp>
      <p:sp>
        <p:nvSpPr>
          <p:cNvPr id="8" name="Shape 4"/>
          <p:cNvSpPr/>
          <p:nvPr/>
        </p:nvSpPr>
        <p:spPr>
          <a:xfrm>
            <a:off x="688360" y="2525911"/>
            <a:ext cx="375404" cy="375404"/>
          </a:xfrm>
          <a:prstGeom prst="roundRect">
            <a:avLst>
              <a:gd name="adj" fmla="val 26672"/>
            </a:avLst>
          </a:prstGeom>
          <a:solidFill>
            <a:srgbClr val="EEEFF5"/>
          </a:solidFill>
          <a:ln/>
        </p:spPr>
      </p:sp>
      <p:sp>
        <p:nvSpPr>
          <p:cNvPr id="9" name="Text 5"/>
          <p:cNvSpPr/>
          <p:nvPr/>
        </p:nvSpPr>
        <p:spPr>
          <a:xfrm>
            <a:off x="830282" y="2557224"/>
            <a:ext cx="91440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4"/>
              </a:lnSpc>
              <a:buNone/>
            </a:pPr>
            <a:r>
              <a:rPr lang="en-US" sz="197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1971" dirty="0"/>
          </a:p>
        </p:txBody>
      </p:sp>
      <p:sp>
        <p:nvSpPr>
          <p:cNvPr id="10" name="Text 6"/>
          <p:cNvSpPr/>
          <p:nvPr/>
        </p:nvSpPr>
        <p:spPr>
          <a:xfrm>
            <a:off x="1209794" y="2536269"/>
            <a:ext cx="2461260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64"/>
              </a:lnSpc>
              <a:buNone/>
            </a:pPr>
            <a:r>
              <a:rPr lang="en-US" sz="197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Data-Driven Approach</a:t>
            </a:r>
            <a:endParaRPr lang="en-US" sz="1971" dirty="0"/>
          </a:p>
        </p:txBody>
      </p:sp>
      <p:sp>
        <p:nvSpPr>
          <p:cNvPr id="11" name="Text 7"/>
          <p:cNvSpPr/>
          <p:nvPr/>
        </p:nvSpPr>
        <p:spPr>
          <a:xfrm>
            <a:off x="1209794" y="2949059"/>
            <a:ext cx="7308413" cy="2670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02"/>
              </a:lnSpc>
              <a:buNone/>
            </a:pPr>
            <a:r>
              <a:rPr lang="en-US" sz="1314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Uses Spotify's API for a rich and detailed data source.</a:t>
            </a:r>
            <a:endParaRPr lang="en-US" sz="1314" dirty="0"/>
          </a:p>
        </p:txBody>
      </p:sp>
      <p:sp>
        <p:nvSpPr>
          <p:cNvPr id="12" name="Shape 8"/>
          <p:cNvSpPr/>
          <p:nvPr/>
        </p:nvSpPr>
        <p:spPr>
          <a:xfrm>
            <a:off x="688360" y="3706178"/>
            <a:ext cx="375404" cy="375404"/>
          </a:xfrm>
          <a:prstGeom prst="roundRect">
            <a:avLst>
              <a:gd name="adj" fmla="val 26672"/>
            </a:avLst>
          </a:prstGeom>
          <a:solidFill>
            <a:srgbClr val="EEEFF5"/>
          </a:solidFill>
          <a:ln/>
        </p:spPr>
      </p:sp>
      <p:sp>
        <p:nvSpPr>
          <p:cNvPr id="13" name="Text 9"/>
          <p:cNvSpPr/>
          <p:nvPr/>
        </p:nvSpPr>
        <p:spPr>
          <a:xfrm>
            <a:off x="807422" y="3737491"/>
            <a:ext cx="137160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4"/>
              </a:lnSpc>
              <a:buNone/>
            </a:pPr>
            <a:r>
              <a:rPr lang="en-US" sz="197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1971" dirty="0"/>
          </a:p>
        </p:txBody>
      </p:sp>
      <p:sp>
        <p:nvSpPr>
          <p:cNvPr id="14" name="Text 10"/>
          <p:cNvSpPr/>
          <p:nvPr/>
        </p:nvSpPr>
        <p:spPr>
          <a:xfrm>
            <a:off x="1209794" y="3716536"/>
            <a:ext cx="2002512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64"/>
              </a:lnSpc>
              <a:buNone/>
            </a:pPr>
            <a:r>
              <a:rPr lang="en-US" sz="197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Analysis</a:t>
            </a:r>
            <a:endParaRPr lang="en-US" sz="1971" dirty="0"/>
          </a:p>
        </p:txBody>
      </p:sp>
      <p:sp>
        <p:nvSpPr>
          <p:cNvPr id="15" name="Text 11"/>
          <p:cNvSpPr/>
          <p:nvPr/>
        </p:nvSpPr>
        <p:spPr>
          <a:xfrm>
            <a:off x="1209794" y="4129326"/>
            <a:ext cx="7308413" cy="2670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02"/>
              </a:lnSpc>
              <a:buNone/>
            </a:pPr>
            <a:r>
              <a:rPr lang="en-US" sz="1314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Involves analyzing audio features to understand and categorize songs effectively.</a:t>
            </a:r>
            <a:endParaRPr lang="en-US" sz="1314" dirty="0"/>
          </a:p>
        </p:txBody>
      </p:sp>
      <p:sp>
        <p:nvSpPr>
          <p:cNvPr id="16" name="Shape 12"/>
          <p:cNvSpPr/>
          <p:nvPr/>
        </p:nvSpPr>
        <p:spPr>
          <a:xfrm>
            <a:off x="688360" y="4886444"/>
            <a:ext cx="375404" cy="375404"/>
          </a:xfrm>
          <a:prstGeom prst="roundRect">
            <a:avLst>
              <a:gd name="adj" fmla="val 26672"/>
            </a:avLst>
          </a:prstGeom>
          <a:solidFill>
            <a:srgbClr val="EEEFF5"/>
          </a:solidFill>
          <a:ln/>
        </p:spPr>
      </p:sp>
      <p:sp>
        <p:nvSpPr>
          <p:cNvPr id="17" name="Text 13"/>
          <p:cNvSpPr/>
          <p:nvPr/>
        </p:nvSpPr>
        <p:spPr>
          <a:xfrm>
            <a:off x="807422" y="4917757"/>
            <a:ext cx="137160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4"/>
              </a:lnSpc>
              <a:buNone/>
            </a:pPr>
            <a:r>
              <a:rPr lang="en-US" sz="197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1971" dirty="0"/>
          </a:p>
        </p:txBody>
      </p:sp>
      <p:sp>
        <p:nvSpPr>
          <p:cNvPr id="18" name="Text 14"/>
          <p:cNvSpPr/>
          <p:nvPr/>
        </p:nvSpPr>
        <p:spPr>
          <a:xfrm>
            <a:off x="1209794" y="4896803"/>
            <a:ext cx="2430780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64"/>
              </a:lnSpc>
              <a:buNone/>
            </a:pPr>
            <a:r>
              <a:rPr lang="en-US" sz="197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Sophisticated System</a:t>
            </a:r>
            <a:endParaRPr lang="en-US" sz="1971" dirty="0"/>
          </a:p>
        </p:txBody>
      </p:sp>
      <p:sp>
        <p:nvSpPr>
          <p:cNvPr id="19" name="Text 15"/>
          <p:cNvSpPr/>
          <p:nvPr/>
        </p:nvSpPr>
        <p:spPr>
          <a:xfrm>
            <a:off x="1209794" y="5309592"/>
            <a:ext cx="7308413" cy="2670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02"/>
              </a:lnSpc>
              <a:buNone/>
            </a:pPr>
            <a:r>
              <a:rPr lang="en-US" sz="1314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Focuses on developing an advanced music recommendation system</a:t>
            </a:r>
            <a:endParaRPr lang="en-US" sz="1314" dirty="0"/>
          </a:p>
        </p:txBody>
      </p:sp>
      <p:sp>
        <p:nvSpPr>
          <p:cNvPr id="20" name="Shape 16"/>
          <p:cNvSpPr/>
          <p:nvPr/>
        </p:nvSpPr>
        <p:spPr>
          <a:xfrm>
            <a:off x="688360" y="6066711"/>
            <a:ext cx="375404" cy="375404"/>
          </a:xfrm>
          <a:prstGeom prst="roundRect">
            <a:avLst>
              <a:gd name="adj" fmla="val 26672"/>
            </a:avLst>
          </a:prstGeom>
          <a:solidFill>
            <a:srgbClr val="EEEFF5"/>
          </a:solidFill>
          <a:ln/>
        </p:spPr>
      </p:sp>
      <p:sp>
        <p:nvSpPr>
          <p:cNvPr id="21" name="Text 17"/>
          <p:cNvSpPr/>
          <p:nvPr/>
        </p:nvSpPr>
        <p:spPr>
          <a:xfrm>
            <a:off x="799802" y="6098024"/>
            <a:ext cx="152400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4"/>
              </a:lnSpc>
              <a:buNone/>
            </a:pPr>
            <a:r>
              <a:rPr lang="en-US" sz="197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1971" dirty="0"/>
          </a:p>
        </p:txBody>
      </p:sp>
      <p:sp>
        <p:nvSpPr>
          <p:cNvPr id="22" name="Text 18"/>
          <p:cNvSpPr/>
          <p:nvPr/>
        </p:nvSpPr>
        <p:spPr>
          <a:xfrm>
            <a:off x="1209794" y="6077069"/>
            <a:ext cx="2002512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64"/>
              </a:lnSpc>
              <a:buNone/>
            </a:pPr>
            <a:r>
              <a:rPr lang="en-US" sz="197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Personalization</a:t>
            </a:r>
            <a:endParaRPr lang="en-US" sz="1971" dirty="0"/>
          </a:p>
        </p:txBody>
      </p:sp>
      <p:sp>
        <p:nvSpPr>
          <p:cNvPr id="23" name="Text 19"/>
          <p:cNvSpPr/>
          <p:nvPr/>
        </p:nvSpPr>
        <p:spPr>
          <a:xfrm>
            <a:off x="1209794" y="6489859"/>
            <a:ext cx="7308413" cy="5341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02"/>
              </a:lnSpc>
              <a:buNone/>
            </a:pPr>
            <a:r>
              <a:rPr lang="en-US" sz="1314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Aims to match user preferences with song characteristics for better music discovery and personalization.</a:t>
            </a:r>
            <a:endParaRPr lang="en-US" sz="1314" dirty="0"/>
          </a:p>
        </p:txBody>
      </p:sp>
      <p:pic>
        <p:nvPicPr>
          <p:cNvPr id="2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790456"/>
            <a:ext cx="64389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Objective and Background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1929170"/>
            <a:ext cx="5388293" cy="333017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553700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Objective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60220" y="6017419"/>
            <a:ext cx="538829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objective is to develop an advanced recommendation algorithm to cater to the diverse tastes of music listeners, ultimately enhancing user experience and engagement.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768" y="1929170"/>
            <a:ext cx="5388412" cy="333017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1768" y="553700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Background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481768" y="6017419"/>
            <a:ext cx="538841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the rich landscape of music data and its complexities to gain insights into user preferences, thus facilitating informed decision-making in music recommendations.</a:t>
            </a:r>
            <a:endParaRPr lang="en-US" sz="1750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9938" y="432792"/>
            <a:ext cx="3110746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Dataset</a:t>
            </a:r>
            <a:endParaRPr lang="en-US" sz="3062" dirty="0"/>
          </a:p>
        </p:txBody>
      </p:sp>
      <p:sp>
        <p:nvSpPr>
          <p:cNvPr id="6" name="Text 2"/>
          <p:cNvSpPr/>
          <p:nvPr/>
        </p:nvSpPr>
        <p:spPr>
          <a:xfrm>
            <a:off x="6169938" y="1152049"/>
            <a:ext cx="777692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endParaRPr lang="en-US" sz="1225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938" y="1575673"/>
            <a:ext cx="777597" cy="124420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80778" y="1731169"/>
            <a:ext cx="186642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Diverse Datasets</a:t>
            </a:r>
            <a:endParaRPr lang="en-US" sz="1837" dirty="0"/>
          </a:p>
        </p:txBody>
      </p:sp>
      <p:sp>
        <p:nvSpPr>
          <p:cNvPr id="9" name="Text 4"/>
          <p:cNvSpPr/>
          <p:nvPr/>
        </p:nvSpPr>
        <p:spPr>
          <a:xfrm>
            <a:off x="7180778" y="2116098"/>
            <a:ext cx="676608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use two different datasets for comprehensive coverage.</a:t>
            </a:r>
            <a:endParaRPr lang="en-US" sz="1225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938" y="2819876"/>
            <a:ext cx="777597" cy="12442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80778" y="2975372"/>
            <a:ext cx="250698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Dataset Size and Variety</a:t>
            </a:r>
            <a:endParaRPr lang="en-US" sz="1837" dirty="0"/>
          </a:p>
        </p:txBody>
      </p:sp>
      <p:sp>
        <p:nvSpPr>
          <p:cNvPr id="12" name="Text 6"/>
          <p:cNvSpPr/>
          <p:nvPr/>
        </p:nvSpPr>
        <p:spPr>
          <a:xfrm>
            <a:off x="7180778" y="3360301"/>
            <a:ext cx="6766084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original 'not hot' songs dataset contained approximately 23,000 rows, providing a rich and diverse selection base.</a:t>
            </a:r>
            <a:endParaRPr lang="en-US" sz="1225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938" y="4064079"/>
            <a:ext cx="777597" cy="124420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180778" y="4219575"/>
            <a:ext cx="207264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'Not Hot' Songs Data</a:t>
            </a:r>
            <a:endParaRPr lang="en-US" sz="1837" dirty="0"/>
          </a:p>
        </p:txBody>
      </p:sp>
      <p:sp>
        <p:nvSpPr>
          <p:cNvPr id="15" name="Text 8"/>
          <p:cNvSpPr/>
          <p:nvPr/>
        </p:nvSpPr>
        <p:spPr>
          <a:xfrm>
            <a:off x="7180778" y="4604504"/>
            <a:ext cx="6766084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2800 random tracks from a dataset with songs from 1950 to 2019, encompassing a variety of genres and styles.</a:t>
            </a:r>
            <a:endParaRPr lang="en-US" sz="1225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9938" y="5308283"/>
            <a:ext cx="777597" cy="1244203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7180778" y="5463778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'Hot' Songs Data</a:t>
            </a:r>
            <a:endParaRPr lang="en-US" sz="1531" dirty="0"/>
          </a:p>
        </p:txBody>
      </p:sp>
      <p:sp>
        <p:nvSpPr>
          <p:cNvPr id="18" name="Text 10"/>
          <p:cNvSpPr/>
          <p:nvPr/>
        </p:nvSpPr>
        <p:spPr>
          <a:xfrm>
            <a:off x="7180778" y="5800011"/>
            <a:ext cx="6766084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Tracks selected from the Billboard Hot 100 list, representing current popular music trends.</a:t>
            </a:r>
            <a:endParaRPr lang="en-US" sz="1225" dirty="0"/>
          </a:p>
        </p:txBody>
      </p:sp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9938" y="6552486"/>
            <a:ext cx="777597" cy="1244203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7180778" y="6707981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Objective</a:t>
            </a:r>
            <a:endParaRPr lang="en-US" sz="1531" dirty="0"/>
          </a:p>
        </p:txBody>
      </p:sp>
      <p:sp>
        <p:nvSpPr>
          <p:cNvPr id="21" name="Text 12"/>
          <p:cNvSpPr/>
          <p:nvPr/>
        </p:nvSpPr>
        <p:spPr>
          <a:xfrm>
            <a:off x="7180778" y="7044214"/>
            <a:ext cx="6766084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varied dataset selection method aims to make the recommendation system robust and versatile, catering to a broad spectrum of musical preferences.</a:t>
            </a:r>
            <a:endParaRPr lang="en-US" sz="1225" dirty="0"/>
          </a:p>
        </p:txBody>
      </p:sp>
      <p:pic>
        <p:nvPicPr>
          <p:cNvPr id="22" name="Image 7" descr="preencoded.png">
            <a:hlinkClick r:id="rId9" tooltip="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36756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9441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426738" y="2371844"/>
            <a:ext cx="7292340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Spotify Collaboration and Market Research</a:t>
            </a:r>
            <a:endParaRPr lang="en-US" sz="3062" dirty="0"/>
          </a:p>
        </p:txBody>
      </p:sp>
      <p:sp>
        <p:nvSpPr>
          <p:cNvPr id="6" name="Shape 2"/>
          <p:cNvSpPr/>
          <p:nvPr/>
        </p:nvSpPr>
        <p:spPr>
          <a:xfrm>
            <a:off x="3426738" y="3091101"/>
            <a:ext cx="1827609" cy="3517821"/>
          </a:xfrm>
          <a:prstGeom prst="roundRect">
            <a:avLst>
              <a:gd name="adj" fmla="val 5106"/>
            </a:avLst>
          </a:prstGeom>
          <a:solidFill>
            <a:srgbClr val="EEEFF5"/>
          </a:solidFill>
          <a:ln/>
        </p:spPr>
      </p:sp>
      <p:sp>
        <p:nvSpPr>
          <p:cNvPr id="7" name="Text 3"/>
          <p:cNvSpPr/>
          <p:nvPr/>
        </p:nvSpPr>
        <p:spPr>
          <a:xfrm>
            <a:off x="3582233" y="3246596"/>
            <a:ext cx="1516618" cy="5834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Spotify Collaboration</a:t>
            </a:r>
            <a:endParaRPr lang="en-US" sz="1837" dirty="0"/>
          </a:p>
        </p:txBody>
      </p:sp>
      <p:sp>
        <p:nvSpPr>
          <p:cNvPr id="8" name="Text 4"/>
          <p:cNvSpPr/>
          <p:nvPr/>
        </p:nvSpPr>
        <p:spPr>
          <a:xfrm>
            <a:off x="3582233" y="3923228"/>
            <a:ext cx="1516618" cy="1492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project utilizes Spotify's extensive database for a wide variety of music genres and listener preferences.</a:t>
            </a:r>
            <a:endParaRPr lang="en-US" sz="1225" dirty="0"/>
          </a:p>
        </p:txBody>
      </p:sp>
      <p:sp>
        <p:nvSpPr>
          <p:cNvPr id="9" name="Shape 5"/>
          <p:cNvSpPr/>
          <p:nvPr/>
        </p:nvSpPr>
        <p:spPr>
          <a:xfrm>
            <a:off x="5409843" y="3091101"/>
            <a:ext cx="1827609" cy="3517821"/>
          </a:xfrm>
          <a:prstGeom prst="roundRect">
            <a:avLst>
              <a:gd name="adj" fmla="val 5106"/>
            </a:avLst>
          </a:prstGeom>
          <a:solidFill>
            <a:srgbClr val="EEEFF5"/>
          </a:solidFill>
          <a:ln/>
        </p:spPr>
      </p:sp>
      <p:sp>
        <p:nvSpPr>
          <p:cNvPr id="10" name="Text 6"/>
          <p:cNvSpPr/>
          <p:nvPr/>
        </p:nvSpPr>
        <p:spPr>
          <a:xfrm>
            <a:off x="5565338" y="3246596"/>
            <a:ext cx="1516618" cy="875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Market Research Findings</a:t>
            </a:r>
            <a:endParaRPr lang="en-US" sz="1837" dirty="0"/>
          </a:p>
        </p:txBody>
      </p:sp>
      <p:sp>
        <p:nvSpPr>
          <p:cNvPr id="11" name="Text 7"/>
          <p:cNvSpPr/>
          <p:nvPr/>
        </p:nvSpPr>
        <p:spPr>
          <a:xfrm>
            <a:off x="5565338" y="4214932"/>
            <a:ext cx="1516618" cy="2238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Identified a niche in existing music platforms, noting the prevalence of artist-based clustering and the relative lack of song-based clustering.</a:t>
            </a:r>
            <a:endParaRPr lang="en-US" sz="1225" dirty="0"/>
          </a:p>
        </p:txBody>
      </p:sp>
      <p:sp>
        <p:nvSpPr>
          <p:cNvPr id="12" name="Shape 8"/>
          <p:cNvSpPr/>
          <p:nvPr/>
        </p:nvSpPr>
        <p:spPr>
          <a:xfrm>
            <a:off x="7392948" y="3091101"/>
            <a:ext cx="1827609" cy="3517821"/>
          </a:xfrm>
          <a:prstGeom prst="roundRect">
            <a:avLst>
              <a:gd name="adj" fmla="val 5106"/>
            </a:avLst>
          </a:prstGeom>
          <a:solidFill>
            <a:srgbClr val="EEEFF5"/>
          </a:solidFill>
          <a:ln/>
        </p:spPr>
      </p:sp>
      <p:sp>
        <p:nvSpPr>
          <p:cNvPr id="13" name="Text 9"/>
          <p:cNvSpPr/>
          <p:nvPr/>
        </p:nvSpPr>
        <p:spPr>
          <a:xfrm>
            <a:off x="7548443" y="3246596"/>
            <a:ext cx="1516618" cy="5834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Focus on Song Features</a:t>
            </a:r>
            <a:endParaRPr lang="en-US" sz="1837" dirty="0"/>
          </a:p>
        </p:txBody>
      </p:sp>
      <p:sp>
        <p:nvSpPr>
          <p:cNvPr id="14" name="Text 10"/>
          <p:cNvSpPr/>
          <p:nvPr/>
        </p:nvSpPr>
        <p:spPr>
          <a:xfrm>
            <a:off x="7548443" y="3923228"/>
            <a:ext cx="1516618" cy="19897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Emphasizes song-based clustering with a specific focus on danceability, energy, acousticness, key, valence.</a:t>
            </a:r>
            <a:endParaRPr lang="en-US" sz="1225" dirty="0"/>
          </a:p>
        </p:txBody>
      </p:sp>
      <p:sp>
        <p:nvSpPr>
          <p:cNvPr id="15" name="Shape 11"/>
          <p:cNvSpPr/>
          <p:nvPr/>
        </p:nvSpPr>
        <p:spPr>
          <a:xfrm>
            <a:off x="9376053" y="3091101"/>
            <a:ext cx="1827609" cy="3517821"/>
          </a:xfrm>
          <a:prstGeom prst="roundRect">
            <a:avLst>
              <a:gd name="adj" fmla="val 5106"/>
            </a:avLst>
          </a:prstGeom>
          <a:solidFill>
            <a:srgbClr val="EEEFF5"/>
          </a:solidFill>
          <a:ln/>
        </p:spPr>
      </p:sp>
      <p:sp>
        <p:nvSpPr>
          <p:cNvPr id="16" name="Text 12"/>
          <p:cNvSpPr/>
          <p:nvPr/>
        </p:nvSpPr>
        <p:spPr>
          <a:xfrm>
            <a:off x="9531548" y="3246596"/>
            <a:ext cx="1516618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Filling the Gap</a:t>
            </a:r>
            <a:endParaRPr lang="en-US" sz="1837" dirty="0"/>
          </a:p>
        </p:txBody>
      </p:sp>
      <p:sp>
        <p:nvSpPr>
          <p:cNvPr id="17" name="Text 13"/>
          <p:cNvSpPr/>
          <p:nvPr/>
        </p:nvSpPr>
        <p:spPr>
          <a:xfrm>
            <a:off x="9531548" y="3631525"/>
            <a:ext cx="1516618" cy="17410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Addresses the gap in current music platforms by categorizing songs based on intrinsic qualities, not just popularity.</a:t>
            </a:r>
            <a:endParaRPr lang="en-US" sz="1225" dirty="0"/>
          </a:p>
        </p:txBody>
      </p:sp>
      <p:sp>
        <p:nvSpPr>
          <p:cNvPr id="18" name="Shape 14"/>
          <p:cNvSpPr/>
          <p:nvPr/>
        </p:nvSpPr>
        <p:spPr>
          <a:xfrm>
            <a:off x="3426738" y="6764417"/>
            <a:ext cx="7776924" cy="1144667"/>
          </a:xfrm>
          <a:prstGeom prst="roundRect">
            <a:avLst>
              <a:gd name="adj" fmla="val 8153"/>
            </a:avLst>
          </a:prstGeom>
          <a:solidFill>
            <a:srgbClr val="EEEFF5"/>
          </a:solidFill>
          <a:ln/>
        </p:spPr>
      </p:sp>
      <p:sp>
        <p:nvSpPr>
          <p:cNvPr id="19" name="Text 15"/>
          <p:cNvSpPr/>
          <p:nvPr/>
        </p:nvSpPr>
        <p:spPr>
          <a:xfrm>
            <a:off x="5928360" y="6919913"/>
            <a:ext cx="277368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Discovery Experience</a:t>
            </a:r>
            <a:endParaRPr lang="en-US" sz="1531" dirty="0"/>
          </a:p>
        </p:txBody>
      </p:sp>
      <p:sp>
        <p:nvSpPr>
          <p:cNvPr id="20" name="Text 16"/>
          <p:cNvSpPr/>
          <p:nvPr/>
        </p:nvSpPr>
        <p:spPr>
          <a:xfrm>
            <a:off x="3582233" y="7256145"/>
            <a:ext cx="7465933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Aims to offer a richer, more personalized music discovery experience by considering songs musical qualities.</a:t>
            </a:r>
            <a:endParaRPr lang="en-US" sz="1225" dirty="0"/>
          </a:p>
        </p:txBody>
      </p:sp>
      <p:pic>
        <p:nvPicPr>
          <p:cNvPr id="2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179320"/>
            <a:ext cx="7223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Song Clustering and Features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3206948"/>
            <a:ext cx="7477601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method goes beyond the traditional 'hot or not' classification, providing a more nuanced view of a song's appeal. By focusing on song-based clustering and analyzing audio features such as energy and danceability, our system uncovers deeper insights into what makes a song resonate with listeners. This approach not only categorizes songs by their popularity but also highlights their unique musical qualities, enriching the music discovery and recommendation experience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3284" y="580430"/>
            <a:ext cx="4217432" cy="659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189"/>
              </a:lnSpc>
              <a:buNone/>
            </a:pPr>
            <a:r>
              <a:rPr lang="en-US" sz="415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Future Directions</a:t>
            </a:r>
            <a:endParaRPr lang="en-US" sz="4151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1370" y="1555671"/>
            <a:ext cx="421719" cy="42171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61060" y="2188250"/>
            <a:ext cx="3482340" cy="3954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3"/>
              </a:lnSpc>
              <a:buNone/>
            </a:pPr>
            <a:r>
              <a:rPr lang="en-US" sz="249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Broader Data Integration</a:t>
            </a:r>
            <a:endParaRPr lang="en-US" sz="2491" dirty="0"/>
          </a:p>
        </p:txBody>
      </p:sp>
      <p:sp>
        <p:nvSpPr>
          <p:cNvPr id="8" name="Text 3"/>
          <p:cNvSpPr/>
          <p:nvPr/>
        </p:nvSpPr>
        <p:spPr>
          <a:xfrm>
            <a:off x="790694" y="2710101"/>
            <a:ext cx="3623191" cy="10119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Incorporate diverse data sources like social media trends and user listening patterns.</a:t>
            </a:r>
            <a:endParaRPr lang="en-US" sz="166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0791" y="1555671"/>
            <a:ext cx="421719" cy="42171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730115" y="2188250"/>
            <a:ext cx="3623191" cy="7908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13"/>
              </a:lnSpc>
              <a:buNone/>
            </a:pPr>
            <a:r>
              <a:rPr lang="en-US" sz="249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Dynamic Recommendations</a:t>
            </a:r>
            <a:endParaRPr lang="en-US" sz="2491" dirty="0"/>
          </a:p>
        </p:txBody>
      </p:sp>
      <p:sp>
        <p:nvSpPr>
          <p:cNvPr id="11" name="Text 5"/>
          <p:cNvSpPr/>
          <p:nvPr/>
        </p:nvSpPr>
        <p:spPr>
          <a:xfrm>
            <a:off x="4730115" y="3105507"/>
            <a:ext cx="3623191" cy="13492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Aiming for more dynamic and responsive song recommendations based on these broader data inputs</a:t>
            </a:r>
            <a:endParaRPr lang="en-US" sz="166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1370" y="5087303"/>
            <a:ext cx="421719" cy="42171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90694" y="5719882"/>
            <a:ext cx="3623191" cy="7908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13"/>
              </a:lnSpc>
              <a:buNone/>
            </a:pPr>
            <a:r>
              <a:rPr lang="en-US" sz="2491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 Interface Enhancement</a:t>
            </a:r>
            <a:endParaRPr lang="en-US" sz="2491" dirty="0"/>
          </a:p>
        </p:txBody>
      </p:sp>
      <p:sp>
        <p:nvSpPr>
          <p:cNvPr id="14" name="Text 7"/>
          <p:cNvSpPr/>
          <p:nvPr/>
        </p:nvSpPr>
        <p:spPr>
          <a:xfrm>
            <a:off x="790694" y="6637139"/>
            <a:ext cx="3623191" cy="10119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657"/>
              </a:lnSpc>
              <a:buNone/>
            </a:pPr>
            <a:r>
              <a:rPr lang="en-US" sz="166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upgrading the user interface to be more engaging and intuitive.</a:t>
            </a:r>
            <a:endParaRPr lang="en-US" sz="166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23206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7341" y="3348633"/>
            <a:ext cx="124897" cy="16656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652855" y="3259693"/>
            <a:ext cx="71443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Takeaways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6319599" y="3865007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Overall, our methodology offers a powerful solution for music recommendation systems. By leveraging advanced data analysis techniques and Spotify's API, we're able to deliver personalized recommendations that users love. Whether you're a casual listener or a die-hard music enthusiast, our approach is tailored to meet your unique needs.</a:t>
            </a:r>
            <a:endParaRPr lang="en-US" sz="1750" dirty="0"/>
          </a:p>
        </p:txBody>
      </p:sp>
      <p:pic>
        <p:nvPicPr>
          <p:cNvPr id="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2024-01-15T13:30:17Z</dcterms:created>
  <dcterms:modified xsi:type="dcterms:W3CDTF">2024-01-15T13:30:17Z</dcterms:modified>
</cp:coreProperties>
</file>